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332" r:id="rId5"/>
    <p:sldId id="319" r:id="rId6"/>
    <p:sldId id="320" r:id="rId7"/>
    <p:sldId id="321" r:id="rId8"/>
    <p:sldId id="296" r:id="rId9"/>
    <p:sldId id="322" r:id="rId10"/>
    <p:sldId id="323" r:id="rId11"/>
    <p:sldId id="306" r:id="rId12"/>
    <p:sldId id="324" r:id="rId13"/>
    <p:sldId id="325" r:id="rId14"/>
    <p:sldId id="297" r:id="rId15"/>
    <p:sldId id="313" r:id="rId16"/>
    <p:sldId id="327" r:id="rId17"/>
    <p:sldId id="326" r:id="rId18"/>
    <p:sldId id="329" r:id="rId19"/>
    <p:sldId id="330" r:id="rId20"/>
    <p:sldId id="331" r:id="rId21"/>
    <p:sldId id="328" r:id="rId22"/>
    <p:sldId id="318" r:id="rId23"/>
    <p:sldId id="284" r:id="rId2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5807"/>
    <a:srgbClr val="5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0295726-793E-46FE-B5E2-FC8986CEA77A}"/>
              </a:ext>
            </a:extLst>
          </p:cNvPr>
          <p:cNvSpPr txBox="1"/>
          <p:nvPr/>
        </p:nvSpPr>
        <p:spPr>
          <a:xfrm>
            <a:off x="2175641" y="788625"/>
            <a:ext cx="81163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acordo com esse mesmo dicionário, </a:t>
            </a:r>
            <a:r>
              <a:rPr lang="pt-BR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bondade</a:t>
            </a:r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é: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630A1B61-8B5E-FEA2-EDAC-0B40D1EE471D}"/>
              </a:ext>
            </a:extLst>
          </p:cNvPr>
          <p:cNvGrpSpPr/>
          <p:nvPr/>
        </p:nvGrpSpPr>
        <p:grpSpPr>
          <a:xfrm>
            <a:off x="533140" y="1912959"/>
            <a:ext cx="4613938" cy="2553938"/>
            <a:chOff x="533140" y="1912959"/>
            <a:chExt cx="4613938" cy="2553938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AFB3EFF-DD19-4CB6-2C62-E09640C403E3}"/>
                </a:ext>
              </a:extLst>
            </p:cNvPr>
            <p:cNvSpPr/>
            <p:nvPr/>
          </p:nvSpPr>
          <p:spPr>
            <a:xfrm rot="555577">
              <a:off x="543347" y="1912959"/>
              <a:ext cx="4603731" cy="2535608"/>
            </a:xfrm>
            <a:prstGeom prst="rect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9754A1DA-941D-9EF3-7D12-253370717133}"/>
                </a:ext>
              </a:extLst>
            </p:cNvPr>
            <p:cNvSpPr/>
            <p:nvPr/>
          </p:nvSpPr>
          <p:spPr>
            <a:xfrm>
              <a:off x="533140" y="2013687"/>
              <a:ext cx="4490805" cy="24532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550349" y="2077956"/>
              <a:ext cx="4400023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Generosidade, humanidade ou benevolência; tendência ou inclinação natural para praticar o bem;</a:t>
              </a:r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EDD770C1-E729-5853-B075-A43B5309E84F}"/>
              </a:ext>
            </a:extLst>
          </p:cNvPr>
          <p:cNvGrpSpPr/>
          <p:nvPr/>
        </p:nvGrpSpPr>
        <p:grpSpPr>
          <a:xfrm>
            <a:off x="5665925" y="1967611"/>
            <a:ext cx="5419474" cy="2247257"/>
            <a:chOff x="5665925" y="1967611"/>
            <a:chExt cx="5419474" cy="2247257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150CA5B-B606-28E1-A36F-169E56E81C38}"/>
                </a:ext>
              </a:extLst>
            </p:cNvPr>
            <p:cNvSpPr/>
            <p:nvPr/>
          </p:nvSpPr>
          <p:spPr>
            <a:xfrm rot="555577">
              <a:off x="5695057" y="1978073"/>
              <a:ext cx="5388878" cy="2236795"/>
            </a:xfrm>
            <a:prstGeom prst="rect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368ADC0F-A85B-EDD0-D8E0-30C9AEF0FBC3}"/>
                </a:ext>
              </a:extLst>
            </p:cNvPr>
            <p:cNvSpPr/>
            <p:nvPr/>
          </p:nvSpPr>
          <p:spPr>
            <a:xfrm>
              <a:off x="5665925" y="2013686"/>
              <a:ext cx="5391807" cy="2154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837F587F-6E28-A2ED-5E09-91A1ACBBE1F7}"/>
                </a:ext>
              </a:extLst>
            </p:cNvPr>
            <p:cNvSpPr txBox="1"/>
            <p:nvPr/>
          </p:nvSpPr>
          <p:spPr>
            <a:xfrm>
              <a:off x="5693592" y="1967611"/>
              <a:ext cx="5391807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Característica ou atributo da pessoa que é boa e honesta; decência, nobreza, honradez; qualidade de quem possui boa índole ou essência;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9454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0295726-793E-46FE-B5E2-FC8986CEA77A}"/>
              </a:ext>
            </a:extLst>
          </p:cNvPr>
          <p:cNvSpPr txBox="1"/>
          <p:nvPr/>
        </p:nvSpPr>
        <p:spPr>
          <a:xfrm>
            <a:off x="2175641" y="788625"/>
            <a:ext cx="811635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acordo com esse mesmo dicionário, </a:t>
            </a:r>
            <a:r>
              <a:rPr lang="pt-BR" sz="28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bondade</a:t>
            </a:r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é: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1596E2F4-D81C-9060-A3B0-D3EEE256E4E9}"/>
              </a:ext>
            </a:extLst>
          </p:cNvPr>
          <p:cNvGrpSpPr/>
          <p:nvPr/>
        </p:nvGrpSpPr>
        <p:grpSpPr>
          <a:xfrm>
            <a:off x="3654711" y="2427964"/>
            <a:ext cx="4613938" cy="2553938"/>
            <a:chOff x="3654711" y="2427964"/>
            <a:chExt cx="4613938" cy="2553938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AFB3EFF-DD19-4CB6-2C62-E09640C403E3}"/>
                </a:ext>
              </a:extLst>
            </p:cNvPr>
            <p:cNvSpPr/>
            <p:nvPr/>
          </p:nvSpPr>
          <p:spPr>
            <a:xfrm rot="555577">
              <a:off x="3664918" y="2427964"/>
              <a:ext cx="4603731" cy="2535608"/>
            </a:xfrm>
            <a:prstGeom prst="rect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9754A1DA-941D-9EF3-7D12-253370717133}"/>
                </a:ext>
              </a:extLst>
            </p:cNvPr>
            <p:cNvSpPr/>
            <p:nvPr/>
          </p:nvSpPr>
          <p:spPr>
            <a:xfrm>
              <a:off x="3654711" y="2528692"/>
              <a:ext cx="4490805" cy="245321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3745493" y="2913502"/>
              <a:ext cx="4400023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Cortesia, delicadeza ou educação; ato ou postura de quem é afável e gentil.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9600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067501" y="2006163"/>
            <a:ext cx="588579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Mesmo em meio a um mundo marcado por maldade, abandono, ódio, guerras e conflitos, sempre encontraremos pessoas dispostas a ajudar e a fazer o bem. </a:t>
            </a:r>
          </a:p>
        </p:txBody>
      </p:sp>
    </p:spTree>
    <p:extLst>
      <p:ext uri="{BB962C8B-B14F-4D97-AF65-F5344CB8AC3E}">
        <p14:creationId xmlns:p14="http://schemas.microsoft.com/office/powerpoint/2010/main" val="1969484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4" y="1722384"/>
            <a:ext cx="649539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Bíblia nos fala não só de atos de bondade e de amabilidade, mas de uma vida ligada à fonte de onde emanam o bem e a gentileza. Somos bondosos e gentis porque Deus nos modela por meio de Seu Espírito Santo. </a:t>
            </a:r>
          </a:p>
        </p:txBody>
      </p:sp>
    </p:spTree>
    <p:extLst>
      <p:ext uri="{BB962C8B-B14F-4D97-AF65-F5344CB8AC3E}">
        <p14:creationId xmlns:p14="http://schemas.microsoft.com/office/powerpoint/2010/main" val="30480006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456384" y="2174329"/>
            <a:ext cx="649539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Para que esses frutos sejam vistos em nossa vida, o apóstolo Paulo ensina a essência da bondade aos membros da igreja de Éfeso: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695903" y="1822472"/>
            <a:ext cx="680019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“Livrem-se de toda amargura, indignação e ira, gritaria e calúnia, bem como de toda maldade. Sejam bondosos e compassivos uns para com os outros, perdoando-se mutuamente, assim como Deus perdoou vocês em Cristo” (</a:t>
            </a:r>
            <a:r>
              <a:rPr lang="pt-BR" sz="2800" b="1" i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Ef</a:t>
            </a:r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4:31 e 32).</a:t>
            </a:r>
          </a:p>
        </p:txBody>
      </p:sp>
    </p:spTree>
    <p:extLst>
      <p:ext uri="{BB962C8B-B14F-4D97-AF65-F5344CB8AC3E}">
        <p14:creationId xmlns:p14="http://schemas.microsoft.com/office/powerpoint/2010/main" val="12471346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5" y="2090172"/>
            <a:ext cx="649539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Jesus praticou a bondade todos os dias de uma forma muito ousada e radical para Seu tempo. Sua gentileza frequentemente se estendia aos marginalizados e aos que estavam aquém da sociedade. </a:t>
            </a:r>
          </a:p>
        </p:txBody>
      </p:sp>
    </p:spTree>
    <p:extLst>
      <p:ext uri="{BB962C8B-B14F-4D97-AF65-F5344CB8AC3E}">
        <p14:creationId xmlns:p14="http://schemas.microsoft.com/office/powerpoint/2010/main" val="8001346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5181599" y="2268848"/>
            <a:ext cx="510802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Bondade é ter o caráter de Cristo. Por isso, devemos não só praticar atos de bondade, mas torná-la um estilo de vida.</a:t>
            </a:r>
          </a:p>
        </p:txBody>
      </p:sp>
    </p:spTree>
    <p:extLst>
      <p:ext uri="{BB962C8B-B14F-4D97-AF65-F5344CB8AC3E}">
        <p14:creationId xmlns:p14="http://schemas.microsoft.com/office/powerpoint/2010/main" val="7702990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695903" y="1822472"/>
            <a:ext cx="68001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Como podemos produzir esse maravilhoso fruto da bondade e amabilidade para que tornemos nossos relacionamentos mais saudáveis e felizes?</a:t>
            </a:r>
          </a:p>
        </p:txBody>
      </p:sp>
    </p:spTree>
    <p:extLst>
      <p:ext uri="{BB962C8B-B14F-4D97-AF65-F5344CB8AC3E}">
        <p14:creationId xmlns:p14="http://schemas.microsoft.com/office/powerpoint/2010/main" val="5981646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68C2E11B-F339-5E69-8CD8-D075937158F4}"/>
              </a:ext>
            </a:extLst>
          </p:cNvPr>
          <p:cNvGrpSpPr/>
          <p:nvPr/>
        </p:nvGrpSpPr>
        <p:grpSpPr>
          <a:xfrm>
            <a:off x="567559" y="880021"/>
            <a:ext cx="5938344" cy="1827177"/>
            <a:chOff x="567559" y="880021"/>
            <a:chExt cx="5938344" cy="1827177"/>
          </a:xfrm>
        </p:grpSpPr>
        <p:sp>
          <p:nvSpPr>
            <p:cNvPr id="2" name="Seta: Pentágono 1">
              <a:extLst>
                <a:ext uri="{FF2B5EF4-FFF2-40B4-BE49-F238E27FC236}">
                  <a16:creationId xmlns:a16="http://schemas.microsoft.com/office/drawing/2014/main" id="{F46E6188-A53E-79D9-8ABD-F10D482AD28E}"/>
                </a:ext>
              </a:extLst>
            </p:cNvPr>
            <p:cNvSpPr/>
            <p:nvPr/>
          </p:nvSpPr>
          <p:spPr>
            <a:xfrm>
              <a:off x="3846786" y="880021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9948993B-82D0-E65E-6A3F-459107998D51}"/>
                </a:ext>
              </a:extLst>
            </p:cNvPr>
            <p:cNvSpPr txBox="1"/>
            <p:nvPr/>
          </p:nvSpPr>
          <p:spPr>
            <a:xfrm>
              <a:off x="5039711" y="975396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5" name="Seta: Pentágono 4">
              <a:extLst>
                <a:ext uri="{FF2B5EF4-FFF2-40B4-BE49-F238E27FC236}">
                  <a16:creationId xmlns:a16="http://schemas.microsoft.com/office/drawing/2014/main" id="{4471FFAD-A16C-26AF-5E10-4C811E50286D}"/>
                </a:ext>
              </a:extLst>
            </p:cNvPr>
            <p:cNvSpPr/>
            <p:nvPr/>
          </p:nvSpPr>
          <p:spPr>
            <a:xfrm>
              <a:off x="567559" y="880021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567559" y="891316"/>
              <a:ext cx="4130565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Mantenha comunhão com a fonte da verdadeira bondade e amabilidade</a:t>
              </a: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C46FEFF3-5E8D-E3DD-C4B3-F50145CD9EC5}"/>
              </a:ext>
            </a:extLst>
          </p:cNvPr>
          <p:cNvGrpSpPr/>
          <p:nvPr/>
        </p:nvGrpSpPr>
        <p:grpSpPr>
          <a:xfrm>
            <a:off x="3326525" y="3018877"/>
            <a:ext cx="5938344" cy="1815882"/>
            <a:chOff x="3326525" y="3018877"/>
            <a:chExt cx="5938344" cy="1815882"/>
          </a:xfrm>
        </p:grpSpPr>
        <p:sp>
          <p:nvSpPr>
            <p:cNvPr id="6" name="Seta: Pentágono 5">
              <a:extLst>
                <a:ext uri="{FF2B5EF4-FFF2-40B4-BE49-F238E27FC236}">
                  <a16:creationId xmlns:a16="http://schemas.microsoft.com/office/drawing/2014/main" id="{A3670F75-A4CD-E865-5FB5-6E7AF4AE5004}"/>
                </a:ext>
              </a:extLst>
            </p:cNvPr>
            <p:cNvSpPr/>
            <p:nvPr/>
          </p:nvSpPr>
          <p:spPr>
            <a:xfrm>
              <a:off x="6605752" y="3018877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F8078347-9DDA-2AA3-62D1-5612C12CE725}"/>
                </a:ext>
              </a:extLst>
            </p:cNvPr>
            <p:cNvSpPr txBox="1"/>
            <p:nvPr/>
          </p:nvSpPr>
          <p:spPr>
            <a:xfrm>
              <a:off x="7798677" y="3114252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" name="Seta: Pentágono 7">
              <a:extLst>
                <a:ext uri="{FF2B5EF4-FFF2-40B4-BE49-F238E27FC236}">
                  <a16:creationId xmlns:a16="http://schemas.microsoft.com/office/drawing/2014/main" id="{26333A08-F3B8-D905-6533-4240D7D140FA}"/>
                </a:ext>
              </a:extLst>
            </p:cNvPr>
            <p:cNvSpPr/>
            <p:nvPr/>
          </p:nvSpPr>
          <p:spPr>
            <a:xfrm>
              <a:off x="3326525" y="3018877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96F8F41C-EF22-5EDB-456D-ACBE024E5C4B}"/>
                </a:ext>
              </a:extLst>
            </p:cNvPr>
            <p:cNvSpPr txBox="1"/>
            <p:nvPr/>
          </p:nvSpPr>
          <p:spPr>
            <a:xfrm>
              <a:off x="3356744" y="3234320"/>
              <a:ext cx="4130565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Busque fazer pelos outros o que gostaria que fizessem a você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6744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A9A14DD1-8231-8111-9296-F13751485845}"/>
              </a:ext>
            </a:extLst>
          </p:cNvPr>
          <p:cNvGrpSpPr/>
          <p:nvPr/>
        </p:nvGrpSpPr>
        <p:grpSpPr>
          <a:xfrm>
            <a:off x="567559" y="880021"/>
            <a:ext cx="5938344" cy="1815882"/>
            <a:chOff x="567559" y="880021"/>
            <a:chExt cx="5938344" cy="1815882"/>
          </a:xfrm>
        </p:grpSpPr>
        <p:sp>
          <p:nvSpPr>
            <p:cNvPr id="2" name="Seta: Pentágono 1">
              <a:extLst>
                <a:ext uri="{FF2B5EF4-FFF2-40B4-BE49-F238E27FC236}">
                  <a16:creationId xmlns:a16="http://schemas.microsoft.com/office/drawing/2014/main" id="{F46E6188-A53E-79D9-8ABD-F10D482AD28E}"/>
                </a:ext>
              </a:extLst>
            </p:cNvPr>
            <p:cNvSpPr/>
            <p:nvPr/>
          </p:nvSpPr>
          <p:spPr>
            <a:xfrm>
              <a:off x="3846786" y="880021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9948993B-82D0-E65E-6A3F-459107998D51}"/>
                </a:ext>
              </a:extLst>
            </p:cNvPr>
            <p:cNvSpPr txBox="1"/>
            <p:nvPr/>
          </p:nvSpPr>
          <p:spPr>
            <a:xfrm>
              <a:off x="5039711" y="975396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5" name="Seta: Pentágono 4">
              <a:extLst>
                <a:ext uri="{FF2B5EF4-FFF2-40B4-BE49-F238E27FC236}">
                  <a16:creationId xmlns:a16="http://schemas.microsoft.com/office/drawing/2014/main" id="{4471FFAD-A16C-26AF-5E10-4C811E50286D}"/>
                </a:ext>
              </a:extLst>
            </p:cNvPr>
            <p:cNvSpPr/>
            <p:nvPr/>
          </p:nvSpPr>
          <p:spPr>
            <a:xfrm>
              <a:off x="567559" y="880021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567559" y="1437061"/>
              <a:ext cx="41305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Aja com humildade.</a:t>
              </a: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ABFF8117-75F8-A4CC-3215-542FFE2EAEDE}"/>
              </a:ext>
            </a:extLst>
          </p:cNvPr>
          <p:cNvGrpSpPr/>
          <p:nvPr/>
        </p:nvGrpSpPr>
        <p:grpSpPr>
          <a:xfrm>
            <a:off x="3326525" y="3018877"/>
            <a:ext cx="5938344" cy="1815882"/>
            <a:chOff x="3326525" y="3018877"/>
            <a:chExt cx="5938344" cy="1815882"/>
          </a:xfrm>
        </p:grpSpPr>
        <p:sp>
          <p:nvSpPr>
            <p:cNvPr id="6" name="Seta: Pentágono 5">
              <a:extLst>
                <a:ext uri="{FF2B5EF4-FFF2-40B4-BE49-F238E27FC236}">
                  <a16:creationId xmlns:a16="http://schemas.microsoft.com/office/drawing/2014/main" id="{A3670F75-A4CD-E865-5FB5-6E7AF4AE5004}"/>
                </a:ext>
              </a:extLst>
            </p:cNvPr>
            <p:cNvSpPr/>
            <p:nvPr/>
          </p:nvSpPr>
          <p:spPr>
            <a:xfrm>
              <a:off x="6605752" y="3018877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F8078347-9DDA-2AA3-62D1-5612C12CE725}"/>
                </a:ext>
              </a:extLst>
            </p:cNvPr>
            <p:cNvSpPr txBox="1"/>
            <p:nvPr/>
          </p:nvSpPr>
          <p:spPr>
            <a:xfrm>
              <a:off x="7935310" y="3172765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8" name="Seta: Pentágono 7">
              <a:extLst>
                <a:ext uri="{FF2B5EF4-FFF2-40B4-BE49-F238E27FC236}">
                  <a16:creationId xmlns:a16="http://schemas.microsoft.com/office/drawing/2014/main" id="{26333A08-F3B8-D905-6533-4240D7D140FA}"/>
                </a:ext>
              </a:extLst>
            </p:cNvPr>
            <p:cNvSpPr/>
            <p:nvPr/>
          </p:nvSpPr>
          <p:spPr>
            <a:xfrm>
              <a:off x="3326525" y="3018877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96F8F41C-EF22-5EDB-456D-ACBE024E5C4B}"/>
                </a:ext>
              </a:extLst>
            </p:cNvPr>
            <p:cNvSpPr txBox="1"/>
            <p:nvPr/>
          </p:nvSpPr>
          <p:spPr>
            <a:xfrm>
              <a:off x="3520966" y="3449764"/>
              <a:ext cx="413056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Tenha verdadeiro interesse pelo outro.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8801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9">
            <a:extLst>
              <a:ext uri="{FF2B5EF4-FFF2-40B4-BE49-F238E27FC236}">
                <a16:creationId xmlns:a16="http://schemas.microsoft.com/office/drawing/2014/main" id="{5F8314E7-7939-9ED8-94CA-9482B573D575}"/>
              </a:ext>
            </a:extLst>
          </p:cNvPr>
          <p:cNvGrpSpPr/>
          <p:nvPr/>
        </p:nvGrpSpPr>
        <p:grpSpPr>
          <a:xfrm>
            <a:off x="567559" y="880021"/>
            <a:ext cx="5938344" cy="1815882"/>
            <a:chOff x="567559" y="880021"/>
            <a:chExt cx="5938344" cy="1815882"/>
          </a:xfrm>
        </p:grpSpPr>
        <p:sp>
          <p:nvSpPr>
            <p:cNvPr id="2" name="Seta: Pentágono 1">
              <a:extLst>
                <a:ext uri="{FF2B5EF4-FFF2-40B4-BE49-F238E27FC236}">
                  <a16:creationId xmlns:a16="http://schemas.microsoft.com/office/drawing/2014/main" id="{F46E6188-A53E-79D9-8ABD-F10D482AD28E}"/>
                </a:ext>
              </a:extLst>
            </p:cNvPr>
            <p:cNvSpPr/>
            <p:nvPr/>
          </p:nvSpPr>
          <p:spPr>
            <a:xfrm>
              <a:off x="3846786" y="880021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9948993B-82D0-E65E-6A3F-459107998D51}"/>
                </a:ext>
              </a:extLst>
            </p:cNvPr>
            <p:cNvSpPr txBox="1"/>
            <p:nvPr/>
          </p:nvSpPr>
          <p:spPr>
            <a:xfrm>
              <a:off x="5039711" y="975396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5" name="Seta: Pentágono 4">
              <a:extLst>
                <a:ext uri="{FF2B5EF4-FFF2-40B4-BE49-F238E27FC236}">
                  <a16:creationId xmlns:a16="http://schemas.microsoft.com/office/drawing/2014/main" id="{4471FFAD-A16C-26AF-5E10-4C811E50286D}"/>
                </a:ext>
              </a:extLst>
            </p:cNvPr>
            <p:cNvSpPr/>
            <p:nvPr/>
          </p:nvSpPr>
          <p:spPr>
            <a:xfrm>
              <a:off x="567559" y="880021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567559" y="1437061"/>
              <a:ext cx="413056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Veja o melhor no outro.</a:t>
              </a:r>
            </a:p>
          </p:txBody>
        </p:sp>
      </p:grp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A2E4D26B-E2EF-5C6D-11F8-F41E01A77CCD}"/>
              </a:ext>
            </a:extLst>
          </p:cNvPr>
          <p:cNvGrpSpPr/>
          <p:nvPr/>
        </p:nvGrpSpPr>
        <p:grpSpPr>
          <a:xfrm>
            <a:off x="3326525" y="3018877"/>
            <a:ext cx="5938344" cy="1815882"/>
            <a:chOff x="3326525" y="3018877"/>
            <a:chExt cx="5938344" cy="1815882"/>
          </a:xfrm>
        </p:grpSpPr>
        <p:sp>
          <p:nvSpPr>
            <p:cNvPr id="6" name="Seta: Pentágono 5">
              <a:extLst>
                <a:ext uri="{FF2B5EF4-FFF2-40B4-BE49-F238E27FC236}">
                  <a16:creationId xmlns:a16="http://schemas.microsoft.com/office/drawing/2014/main" id="{A3670F75-A4CD-E865-5FB5-6E7AF4AE5004}"/>
                </a:ext>
              </a:extLst>
            </p:cNvPr>
            <p:cNvSpPr/>
            <p:nvPr/>
          </p:nvSpPr>
          <p:spPr>
            <a:xfrm>
              <a:off x="6605752" y="3018877"/>
              <a:ext cx="2659117" cy="1815882"/>
            </a:xfrm>
            <a:prstGeom prst="homePlate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F8078347-9DDA-2AA3-62D1-5612C12CE725}"/>
                </a:ext>
              </a:extLst>
            </p:cNvPr>
            <p:cNvSpPr txBox="1"/>
            <p:nvPr/>
          </p:nvSpPr>
          <p:spPr>
            <a:xfrm>
              <a:off x="7935310" y="3172765"/>
              <a:ext cx="846082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8800" b="1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8" name="Seta: Pentágono 7">
              <a:extLst>
                <a:ext uri="{FF2B5EF4-FFF2-40B4-BE49-F238E27FC236}">
                  <a16:creationId xmlns:a16="http://schemas.microsoft.com/office/drawing/2014/main" id="{26333A08-F3B8-D905-6533-4240D7D140FA}"/>
                </a:ext>
              </a:extLst>
            </p:cNvPr>
            <p:cNvSpPr/>
            <p:nvPr/>
          </p:nvSpPr>
          <p:spPr>
            <a:xfrm>
              <a:off x="3326525" y="3018877"/>
              <a:ext cx="4684987" cy="1815882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96F8F41C-EF22-5EDB-456D-ACBE024E5C4B}"/>
                </a:ext>
              </a:extLst>
            </p:cNvPr>
            <p:cNvSpPr txBox="1"/>
            <p:nvPr/>
          </p:nvSpPr>
          <p:spPr>
            <a:xfrm>
              <a:off x="3520966" y="3449764"/>
              <a:ext cx="4130565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Seja gentil e educado com os mais difíceis.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77449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196661" y="1659285"/>
            <a:ext cx="751489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“Todos quantos se houvessem de tornar súditos do reino de Cristo, tinham que dar demonstrações de fé e arrependimento. Bondade, honestidade e fidelidade se manifestariam na vida dessas pessoas. (...) Assim, os seguidores de Cristo darão evidência do poder transformador do Espírito Santo” </a:t>
            </a:r>
          </a:p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(O Desejado de Todas as Nações, p. 64).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97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532993" y="2064210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alegria, paz, paciência, amabilidade,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bondade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fidelidade,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mansidão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517227" y="4101663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386563" y="2151727"/>
            <a:ext cx="741887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" marR="274320" algn="ctr">
              <a:spcAft>
                <a:spcPts val="1200"/>
              </a:spcAft>
            </a:pPr>
            <a:r>
              <a:rPr lang="pt-PT" sz="2800" b="1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Nossos frutos espirituais de hoje são a </a:t>
            </a:r>
            <a:r>
              <a:rPr lang="pt-PT" sz="2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bondade</a:t>
            </a:r>
            <a:r>
              <a:rPr lang="pt-PT" sz="2800" b="1" dirty="0">
                <a:solidFill>
                  <a:srgbClr val="262626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e a mansidão. Vamos representá-los com a laranja.</a:t>
            </a:r>
          </a:p>
          <a:p>
            <a:pPr marL="4445" marR="274320" algn="ctr">
              <a:spcAft>
                <a:spcPts val="1200"/>
              </a:spcAft>
            </a:pPr>
            <a:endParaRPr lang="pt-BR" sz="2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296468966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477406" y="1423078"/>
            <a:ext cx="632723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Das frutas cítricas, a laranja é uma das mais consumidas no mundo in natura ou em suco. Famosa por ser fonte de vitamina C, ela apresenta diversas variedades que em geral são suculentas, saborosas e nutritivas, principalmente as orgânicas.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043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477406" y="1423078"/>
            <a:ext cx="632723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Além da vitamina mencionada, a fruta contém vitaminas A, B6, B12 e D, bem como os minerais cálcio, ferro, magnésio e potássio, todos amplamente benéficos à saúde.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29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761186" y="1275933"/>
            <a:ext cx="632723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Independentemente da variedade, a laranja é um dos alimentos mais saudáveis e nutritivos. Embora apresente alto teor de açúcar, ela deve ser consumida com moderação, mas regularmente.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0475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761186" y="1275933"/>
            <a:ext cx="632723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Você já experimentou descascar laranjas e compartilhá-las em uma rodinha de conversa entre amigos ou familiares? Esse pequeno gesto de bondade e amabilidade traz aconchego, proximidade, descontração e cria vínculos.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76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30295726-793E-46FE-B5E2-FC8986CEA77A}"/>
              </a:ext>
            </a:extLst>
          </p:cNvPr>
          <p:cNvSpPr txBox="1"/>
          <p:nvPr/>
        </p:nvSpPr>
        <p:spPr>
          <a:xfrm>
            <a:off x="2913733" y="788625"/>
            <a:ext cx="737826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acordo com o dicionário de português, amabilidade é: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876BCB19-1A62-6214-CEF9-DAB99CCB314E}"/>
              </a:ext>
            </a:extLst>
          </p:cNvPr>
          <p:cNvGrpSpPr/>
          <p:nvPr/>
        </p:nvGrpSpPr>
        <p:grpSpPr>
          <a:xfrm>
            <a:off x="533140" y="1872127"/>
            <a:ext cx="5409016" cy="2366790"/>
            <a:chOff x="533140" y="1872127"/>
            <a:chExt cx="5409016" cy="2366790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5AFB3EFF-DD19-4CB6-2C62-E09640C403E3}"/>
                </a:ext>
              </a:extLst>
            </p:cNvPr>
            <p:cNvSpPr/>
            <p:nvPr/>
          </p:nvSpPr>
          <p:spPr>
            <a:xfrm rot="555577">
              <a:off x="551814" y="1872127"/>
              <a:ext cx="5388878" cy="2366790"/>
            </a:xfrm>
            <a:prstGeom prst="rect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Retângulo: Cantos Arredondados 4">
              <a:extLst>
                <a:ext uri="{FF2B5EF4-FFF2-40B4-BE49-F238E27FC236}">
                  <a16:creationId xmlns:a16="http://schemas.microsoft.com/office/drawing/2014/main" id="{9754A1DA-941D-9EF3-7D12-253370717133}"/>
                </a:ext>
              </a:extLst>
            </p:cNvPr>
            <p:cNvSpPr/>
            <p:nvPr/>
          </p:nvSpPr>
          <p:spPr>
            <a:xfrm>
              <a:off x="533140" y="1908587"/>
              <a:ext cx="5391807" cy="2154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8F552433-F476-3073-DF84-2977B2AA47F4}"/>
                </a:ext>
              </a:extLst>
            </p:cNvPr>
            <p:cNvSpPr txBox="1"/>
            <p:nvPr/>
          </p:nvSpPr>
          <p:spPr>
            <a:xfrm>
              <a:off x="550349" y="2077956"/>
              <a:ext cx="5391807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Característica ou atributo de ser amável; afabilidade, ternura ou delicadeza: </a:t>
              </a:r>
              <a:r>
                <a:rPr lang="pt-BR" sz="2800" b="1" dirty="0" err="1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proferiu-lhe</a:t>
              </a:r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 amabilidades;</a:t>
              </a:r>
            </a:p>
          </p:txBody>
        </p:sp>
      </p:grp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B3CEEFBC-4A24-8221-D89C-83D93BAD8EB1}"/>
              </a:ext>
            </a:extLst>
          </p:cNvPr>
          <p:cNvGrpSpPr/>
          <p:nvPr/>
        </p:nvGrpSpPr>
        <p:grpSpPr>
          <a:xfrm>
            <a:off x="4574368" y="3864147"/>
            <a:ext cx="5409016" cy="2366790"/>
            <a:chOff x="4574368" y="3855269"/>
            <a:chExt cx="5409016" cy="2366790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150CA5B-B606-28E1-A36F-169E56E81C38}"/>
                </a:ext>
              </a:extLst>
            </p:cNvPr>
            <p:cNvSpPr/>
            <p:nvPr/>
          </p:nvSpPr>
          <p:spPr>
            <a:xfrm rot="555577">
              <a:off x="4593042" y="3855269"/>
              <a:ext cx="5388878" cy="2366790"/>
            </a:xfrm>
            <a:prstGeom prst="rect">
              <a:avLst/>
            </a:prstGeom>
            <a:solidFill>
              <a:srgbClr val="EE5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368ADC0F-A85B-EDD0-D8E0-30C9AEF0FBC3}"/>
                </a:ext>
              </a:extLst>
            </p:cNvPr>
            <p:cNvSpPr/>
            <p:nvPr/>
          </p:nvSpPr>
          <p:spPr>
            <a:xfrm>
              <a:off x="4574368" y="3891729"/>
              <a:ext cx="5391807" cy="21546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837F587F-6E28-A2ED-5E09-91A1ACBBE1F7}"/>
                </a:ext>
              </a:extLst>
            </p:cNvPr>
            <p:cNvSpPr txBox="1"/>
            <p:nvPr/>
          </p:nvSpPr>
          <p:spPr>
            <a:xfrm>
              <a:off x="4591577" y="4061098"/>
              <a:ext cx="5391807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84138" marR="126365" algn="ctr" fontAlgn="t"/>
              <a:r>
                <a:rPr lang="pt-BR" sz="2800" b="1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Vocábulo ou comportamento que revela educação, cortesia ou fineza; educação, graciosidade ou cordialidade.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08292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10584</TotalTime>
  <Words>662</Words>
  <Application>Microsoft Office PowerPoint</Application>
  <PresentationFormat>Widescreen</PresentationFormat>
  <Paragraphs>36</Paragraphs>
  <Slides>23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8</cp:revision>
  <dcterms:created xsi:type="dcterms:W3CDTF">2022-06-29T19:49:33Z</dcterms:created>
  <dcterms:modified xsi:type="dcterms:W3CDTF">2022-09-19T19:58:48Z</dcterms:modified>
</cp:coreProperties>
</file>